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47" r:id="rId2"/>
    <p:sldId id="517" r:id="rId3"/>
    <p:sldId id="529" r:id="rId4"/>
    <p:sldId id="530" r:id="rId5"/>
    <p:sldId id="531" r:id="rId6"/>
    <p:sldId id="532" r:id="rId7"/>
    <p:sldId id="533" r:id="rId8"/>
    <p:sldId id="534" r:id="rId9"/>
    <p:sldId id="535" r:id="rId10"/>
    <p:sldId id="536" r:id="rId11"/>
    <p:sldId id="491" r:id="rId12"/>
    <p:sldId id="537" r:id="rId13"/>
  </p:sldIdLst>
  <p:sldSz cx="9144000" cy="5143500" type="screen16x9"/>
  <p:notesSz cx="6858000" cy="9144000"/>
  <p:embeddedFontLst>
    <p:embeddedFont>
      <p:font typeface="Open Sans bold" panose="020B0604020202020204" charset="0"/>
      <p:bold r:id="rId16"/>
    </p:embeddedFont>
    <p:embeddedFont>
      <p:font typeface="Open Sans Semibold" panose="020B0604020202020204" charset="0"/>
      <p:bold r:id="rId17"/>
      <p:boldItalic r:id="rId18"/>
    </p:embeddedFont>
    <p:embeddedFont>
      <p:font typeface="Franklin Gothic Demi Cond" panose="020B0706030402020204" pitchFamily="34" charset="0"/>
      <p:regular r:id="rId19"/>
    </p:embeddedFont>
    <p:embeddedFont>
      <p:font typeface="Open Sans Extrabold" panose="020B0604020202020204" charset="0"/>
      <p:bold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Franklin Gothic Book" panose="020B0503020102020204" pitchFamily="34" charset="0"/>
      <p:regular r:id="rId26"/>
      <p:italic r:id="rId27"/>
    </p:embeddedFont>
    <p:embeddedFont>
      <p:font typeface="Franklin Gothic Medium" panose="020B0603020102020204" pitchFamily="34" charset="0"/>
      <p:regular r:id="rId28"/>
      <p:italic r:id="rId29"/>
    </p:embeddedFont>
    <p:embeddedFont>
      <p:font typeface="Tahoma" panose="020B0604030504040204" pitchFamily="34" charset="0"/>
      <p:regular r:id="rId30"/>
      <p:bold r:id="rId31"/>
    </p:embeddedFont>
    <p:embeddedFont>
      <p:font typeface="PT Sans" panose="020B0604020202020204" charset="-52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Open Sans" panose="020B0604020202020204" charset="0"/>
      <p:regular r:id="rId40"/>
      <p:bold r:id="rId41"/>
      <p:italic r:id="rId42"/>
      <p:boldItalic r:id="rId43"/>
    </p:embeddedFont>
    <p:embeddedFont>
      <p:font typeface="MS PGothic" panose="020B0600070205080204" pitchFamily="34" charset="-128"/>
      <p:regular r:id="rId44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8F9D"/>
    <a:srgbClr val="ED3645"/>
    <a:srgbClr val="EFEFEF"/>
    <a:srgbClr val="ED3746"/>
    <a:srgbClr val="424C53"/>
    <a:srgbClr val="7C34AF"/>
    <a:srgbClr val="FE4328"/>
    <a:srgbClr val="0070C0"/>
    <a:srgbClr val="6AA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6" autoAdjust="0"/>
    <p:restoredTop sz="90452" autoAdjust="0"/>
  </p:normalViewPr>
  <p:slideViewPr>
    <p:cSldViewPr snapToObjects="1">
      <p:cViewPr varScale="1">
        <p:scale>
          <a:sx n="154" d="100"/>
          <a:sy n="154" d="100"/>
        </p:scale>
        <p:origin x="702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768"/>
    </p:cViewPr>
  </p:sorterViewPr>
  <p:notesViewPr>
    <p:cSldViewPr snapToObjects="1">
      <p:cViewPr varScale="1">
        <p:scale>
          <a:sx n="85" d="100"/>
          <a:sy n="85" d="100"/>
        </p:scale>
        <p:origin x="-3822" y="-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0527DEF-D98A-488B-9F8D-E9AB3B92A793}" type="datetimeFigureOut">
              <a:rPr lang="en-US"/>
              <a:pPr>
                <a:defRPr/>
              </a:pPr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2BC424-0BEB-4B30-809C-8A079EFED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0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45724A-C938-4837-9965-E7E0D86747E4}" type="datetimeFigureOut">
              <a:rPr lang="en-JM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4C2AD7-6B3C-47CB-9D4D-8EFA771650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568380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8129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10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131223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11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03591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06661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481050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63938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97354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25418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562124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8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91541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81379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supa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86400" cy="51435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95FD6F-FCB5-4793-AB1E-9A1950D69E5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D58773-82D6-4E4A-AC3C-841FF222D5A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1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4998C-557F-4CFD-AF17-4CB85FE25F1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7C635-56A1-4E39-907B-580AB2CA17C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1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1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1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1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1F9D0-3B2E-4C69-B485-532D95DD693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EAA-0856-4F10-97A8-0BBEC38696B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0" y="152401"/>
            <a:ext cx="9144000" cy="2266950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514350"/>
            <a:ext cx="3657600" cy="1371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 rtlCol="0"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F2F25E-B50D-4D27-9D57-E273EDBF6FD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6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5C65ED-D8CE-45C1-BDA1-AE14B8474A4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6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6E50-C7B2-41FC-B187-2BD7623EAB6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2A1DD-0A16-4CDD-B9A3-8802474FAD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D27E9-EE7B-4B32-9325-9244CCA9D244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1E4B8"/>
                </a:solidFill>
              </a:defRPr>
            </a:lvl1pPr>
          </a:lstStyle>
          <a:p>
            <a:pPr>
              <a:defRPr/>
            </a:pPr>
            <a:fld id="{BD27B471-3DBC-494B-A6FB-1E0E24AF31A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1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1" y="361950"/>
            <a:ext cx="35052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1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A3CA-0EFD-4610-83B0-CEA52BB360D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8D8A-BB8C-4CC8-BBA0-90CAECE4ED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FCFA-D962-4ADA-BC89-30DD008AC3BF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E30E-4F3A-406F-9194-F7DD32FA9C2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98"/>
          <p:cNvSpPr/>
          <p:nvPr userDrawn="1"/>
        </p:nvSpPr>
        <p:spPr bwMode="auto">
          <a:xfrm rot="10800000" flipV="1">
            <a:off x="304801" y="4256166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4" name="Ellipse 98"/>
          <p:cNvSpPr/>
          <p:nvPr userDrawn="1"/>
        </p:nvSpPr>
        <p:spPr bwMode="auto">
          <a:xfrm rot="10800000" flipV="1">
            <a:off x="3276607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5" name="Ellipse 98"/>
          <p:cNvSpPr/>
          <p:nvPr userDrawn="1"/>
        </p:nvSpPr>
        <p:spPr bwMode="auto">
          <a:xfrm rot="10800000" flipV="1">
            <a:off x="6096006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2"/>
          <p:cNvSpPr/>
          <p:nvPr userDrawn="1"/>
        </p:nvSpPr>
        <p:spPr>
          <a:xfrm rot="16200000" flipH="1">
            <a:off x="835026" y="2327276"/>
            <a:ext cx="1697037" cy="239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cs typeface="Calibri"/>
            </a:endParaRPr>
          </a:p>
        </p:txBody>
      </p:sp>
      <p:sp>
        <p:nvSpPr>
          <p:cNvPr id="17" name="Rectangle 13"/>
          <p:cNvSpPr/>
          <p:nvPr userDrawn="1"/>
        </p:nvSpPr>
        <p:spPr>
          <a:xfrm rot="16200000" flipH="1">
            <a:off x="3729831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27" name="Rectangle 14"/>
          <p:cNvSpPr/>
          <p:nvPr userDrawn="1"/>
        </p:nvSpPr>
        <p:spPr>
          <a:xfrm rot="16200000" flipH="1">
            <a:off x="6549232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59309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488423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30781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563531" y="2846390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473639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6307824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87328" y="128133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382652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201431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E3EF8E-7ADD-4F40-AEEF-E2E14337DC0E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3CF500-F194-4B4F-9F4C-62C590829CE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1" y="438150"/>
            <a:ext cx="3810000" cy="857250"/>
          </a:xfrm>
        </p:spPr>
        <p:txBody>
          <a:bodyPr>
            <a:noAutofit/>
          </a:bodyPr>
          <a:lstStyle>
            <a:lvl1pPr algn="l"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761997"/>
            <a:ext cx="4572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1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2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1" y="1809753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1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BD64-F13F-4BDC-BB7E-01F3847AF1C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1F2D8-802F-408E-BAF0-F8A5FD0902F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1"/>
            <a:ext cx="4267200" cy="28956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1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1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/>
          </p:nvPr>
        </p:nvSpPr>
        <p:spPr>
          <a:xfrm>
            <a:off x="5334001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/>
          </p:nvPr>
        </p:nvSpPr>
        <p:spPr>
          <a:xfrm>
            <a:off x="7010401" y="1660486"/>
            <a:ext cx="762000" cy="284485"/>
          </a:xfrm>
          <a:prstGeom prst="roundRect">
            <a:avLst>
              <a:gd name="adj" fmla="val 8295"/>
            </a:avLst>
          </a:prstGeom>
          <a:solidFill>
            <a:srgbClr val="424C53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/>
          </p:nvPr>
        </p:nvSpPr>
        <p:spPr>
          <a:xfrm>
            <a:off x="6172202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7B8F9D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07CB4-9248-4379-A993-D8694EBD74C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F849C-EFF4-4813-8231-9320CB272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00A85-0861-44E3-94F3-A780F9146D1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78F1-1A65-4281-8CD0-1B2395E1EE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311777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311776" y="228917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424C53"/>
            </a:solidFill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424C53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0AD4-C802-4D4D-B842-7F680F0012CE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9CA9D-188D-4DE1-9025-68CE5E8566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1711278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5" y="3479062"/>
            <a:ext cx="4419604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2999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FF0000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152650"/>
            <a:ext cx="4081980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7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1" y="3181350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20D1E-1A70-4C11-BF00-9AB337049776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C7D36-89BA-4B8F-BA32-80513A2D725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 cstate="print"/>
          <a:srcRect b="31023"/>
          <a:stretch>
            <a:fillRect/>
          </a:stretch>
        </p:blipFill>
        <p:spPr bwMode="auto">
          <a:xfrm>
            <a:off x="533400" y="1809751"/>
            <a:ext cx="4527550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1" y="21145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15011" y="23431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39857" y="2132668"/>
            <a:ext cx="4114924" cy="301349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791201" y="30289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15011" y="32575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791201" y="39433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15011" y="41719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B530E1-475F-4CA1-B49A-C8E68FE41FA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10DA20-D739-489B-9140-95C7BEFAD35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6133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8" y="1587500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5498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31C7C-9877-4755-B58D-9DAD5832B6F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2915E7-C534-4DFB-AE75-8605D209B9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1" y="1587500"/>
            <a:ext cx="2459036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B29D7-64DB-407C-B551-714A0B3D5C42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70ABED-833B-4552-8BBF-6EF287D7F5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3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123953"/>
            <a:ext cx="7696201" cy="479425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2512-40AD-45FE-B778-9A9BAA6535E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15CD6-74C4-4A58-98FD-2B11DD0055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6" y="1467511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2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90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4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1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4" y="3186112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2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A1BF-860E-4EF5-9617-026A6323E8B6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3AAE-18F2-4018-A77E-0154324EC15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61C03-D0F6-426D-BEB6-56870B44783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F7DD-B650-4B0B-A60D-3CF5FFBE842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120C-EB68-49CE-82EB-EBF98F958363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A14BC-C5C1-4EB1-BA87-3B4B8102FB6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4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C64-C3D6-44B9-BFD7-25AC578536C0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D11A3-5624-4594-ADD1-DC8E977AD41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1" y="181768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6" y="340532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1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1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DD8-713D-4ED9-8769-892AC6A62B7F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8852-2939-49E5-BAAC-CECCA416A4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F518-F359-45E4-A765-B6D9622E65C8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DF65-3998-4CFB-80DF-F42FAD188E8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1504950"/>
            <a:ext cx="3330574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200401" y="1847088"/>
            <a:ext cx="2590800" cy="1947672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862A2-E6D9-4FDF-A729-13EE1278417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D4302-4548-41AE-B92B-56CD0636DAD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1200150"/>
            <a:ext cx="2611438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431537" y="1554480"/>
            <a:ext cx="1956816" cy="2578608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1" y="2038350"/>
            <a:ext cx="3429001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1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1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399" y="31147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1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399" y="36385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BAFC7A-E6E3-4F19-A144-19FF0E6E825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7113F-06B2-469A-BFAD-ACC77A43AF4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3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2952750"/>
            <a:ext cx="2362201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1" y="3486150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1835150"/>
            <a:ext cx="3429001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2999" y="1581150"/>
            <a:ext cx="2362201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2352" y="1600200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91518" y="1607058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EB39D-CE09-444E-B4E5-487EE3746E7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6BA0B-3317-4AB5-BA2F-6FBA70FA15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1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1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 b="1">
                <a:solidFill>
                  <a:srgbClr val="424C53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542EF-3214-4A1B-9310-FA8C1C0572F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CA54F-83E2-447E-AFCB-868988FE55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c-Flat-Mocku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52550"/>
            <a:ext cx="403860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1" cy="2057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C7CF9C-6C03-4832-8198-4A65484E661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71802-999A-4EB0-A743-BE19C050A3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5334001" y="1581150"/>
            <a:ext cx="2819401" cy="2137410"/>
          </a:xfrm>
        </p:spPr>
        <p:txBody>
          <a:bodyPr rtlCol="0">
            <a:normAutofit/>
          </a:bodyPr>
          <a:lstStyle/>
          <a:p>
            <a:pPr lvl="0"/>
            <a:endParaRPr lang="en-JM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FEA1-B7B2-441B-9989-3AD8E231480D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651F2-0A88-4FE4-A736-AD4756AD8F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89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5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1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7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974-11CE-4339-B4F3-08EA343AF92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4484-649A-4511-A753-B6AD1F94CF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/>
          </p:nvPr>
        </p:nvSpPr>
        <p:spPr>
          <a:xfrm>
            <a:off x="533399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/>
          </p:nvPr>
        </p:nvSpPr>
        <p:spPr>
          <a:xfrm>
            <a:off x="533399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/>
          </p:nvPr>
        </p:nvSpPr>
        <p:spPr>
          <a:xfrm>
            <a:off x="533399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/>
          </p:nvPr>
        </p:nvSpPr>
        <p:spPr>
          <a:xfrm>
            <a:off x="533399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/>
          </p:nvPr>
        </p:nvSpPr>
        <p:spPr>
          <a:xfrm>
            <a:off x="533399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/>
          </p:nvPr>
        </p:nvSpPr>
        <p:spPr>
          <a:xfrm>
            <a:off x="4693920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/>
          </p:nvPr>
        </p:nvSpPr>
        <p:spPr>
          <a:xfrm>
            <a:off x="4693920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/>
          </p:nvPr>
        </p:nvSpPr>
        <p:spPr>
          <a:xfrm>
            <a:off x="4693920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/>
          </p:nvPr>
        </p:nvSpPr>
        <p:spPr>
          <a:xfrm>
            <a:off x="4693920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/>
          </p:nvPr>
        </p:nvSpPr>
        <p:spPr>
          <a:xfrm>
            <a:off x="4693920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EB15-D731-461F-B9CD-1241BD9211F2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7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E5C0-4B36-4B1F-9B8E-607AFC7C080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4A99-65C6-4908-9F3D-642E3A75E40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04912-EA57-46E4-8C62-90C0DEEC53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10"/>
          <p:cNvSpPr>
            <a:spLocks noChangeAspect="1"/>
          </p:cNvSpPr>
          <p:nvPr userDrawn="1"/>
        </p:nvSpPr>
        <p:spPr>
          <a:xfrm>
            <a:off x="769940" y="438151"/>
            <a:ext cx="898524" cy="900113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399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2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5" y="508673"/>
            <a:ext cx="758953" cy="758952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0080A-0E06-4F98-A1EC-35115898BF6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325E0-781C-4445-A702-2577342C984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upa4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55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JM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33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9BBA0EE-318D-49C4-A003-7EAD5A2F066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81551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A6A6A6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0238" y="4781550"/>
            <a:ext cx="3603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A6A6A6"/>
                </a:solidFill>
                <a:ea typeface="Open Sans" charset="0"/>
              </a:defRPr>
            </a:lvl1pPr>
          </a:lstStyle>
          <a:p>
            <a:pPr>
              <a:defRPr/>
            </a:pPr>
            <a:fld id="{C99C431D-F585-426D-8F97-8CDE75E26A5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68" r:id="rId2"/>
    <p:sldLayoutId id="2147483769" r:id="rId3"/>
    <p:sldLayoutId id="2147483790" r:id="rId4"/>
    <p:sldLayoutId id="2147483770" r:id="rId5"/>
    <p:sldLayoutId id="2147483771" r:id="rId6"/>
    <p:sldLayoutId id="2147483772" r:id="rId7"/>
    <p:sldLayoutId id="2147483773" r:id="rId8"/>
    <p:sldLayoutId id="2147483791" r:id="rId9"/>
    <p:sldLayoutId id="2147483792" r:id="rId10"/>
    <p:sldLayoutId id="2147483774" r:id="rId11"/>
    <p:sldLayoutId id="2147483793" r:id="rId12"/>
    <p:sldLayoutId id="2147483775" r:id="rId13"/>
    <p:sldLayoutId id="2147483794" r:id="rId14"/>
    <p:sldLayoutId id="2147483776" r:id="rId15"/>
    <p:sldLayoutId id="2147483777" r:id="rId16"/>
    <p:sldLayoutId id="2147483795" r:id="rId17"/>
    <p:sldLayoutId id="2147483778" r:id="rId18"/>
    <p:sldLayoutId id="2147483779" r:id="rId19"/>
    <p:sldLayoutId id="2147483780" r:id="rId20"/>
    <p:sldLayoutId id="2147483781" r:id="rId21"/>
    <p:sldLayoutId id="2147483796" r:id="rId22"/>
    <p:sldLayoutId id="2147483797" r:id="rId23"/>
    <p:sldLayoutId id="2147483798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99" r:id="rId31"/>
    <p:sldLayoutId id="2147483800" r:id="rId32"/>
    <p:sldLayoutId id="2147483801" r:id="rId33"/>
    <p:sldLayoutId id="2147483788" r:id="rId34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424C53"/>
          </a:solidFill>
          <a:latin typeface="Mission Gothic Black" pitchFamily="50" charset="0"/>
          <a:ea typeface="Open Sans Extrabold" pitchFamily="34" charset="0"/>
          <a:cs typeface="Mission Gothic Black" pitchFamily="50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elearningnet.files.wordpress.com/2011/05/communication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>
            <a:lum bright="-30000" contrast="-10000"/>
          </a:blip>
          <a:srcRect l="17882" r="17882"/>
          <a:stretch>
            <a:fillRect/>
          </a:stretch>
        </p:blipFill>
        <p:spPr bwMode="auto">
          <a:xfrm>
            <a:off x="0" y="0"/>
            <a:ext cx="5395901" cy="5143500"/>
          </a:xfrm>
          <a:prstGeom prst="rect">
            <a:avLst/>
          </a:prstGeom>
          <a:noFill/>
        </p:spPr>
      </p:pic>
      <p:pic>
        <p:nvPicPr>
          <p:cNvPr id="59394" name="Picture 2" descr="C:\Users\Developer\Desktop\FW_\ite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533" y="1047751"/>
            <a:ext cx="1524000" cy="2442308"/>
          </a:xfrm>
          <a:prstGeom prst="rect">
            <a:avLst/>
          </a:prstGeom>
          <a:noFill/>
        </p:spPr>
      </p:pic>
      <p:sp>
        <p:nvSpPr>
          <p:cNvPr id="7" name="Rectangle 2"/>
          <p:cNvSpPr/>
          <p:nvPr/>
        </p:nvSpPr>
        <p:spPr>
          <a:xfrm>
            <a:off x="5395901" y="0"/>
            <a:ext cx="90499" cy="5143500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ED3746"/>
              </a:solidFill>
            </a:endParaRPr>
          </a:p>
        </p:txBody>
      </p:sp>
      <p:sp>
        <p:nvSpPr>
          <p:cNvPr id="8" name="Rounded Rectangle 6"/>
          <p:cNvSpPr>
            <a:spLocks noChangeArrowheads="1"/>
          </p:cNvSpPr>
          <p:nvPr/>
        </p:nvSpPr>
        <p:spPr bwMode="auto">
          <a:xfrm>
            <a:off x="6532247" y="4200783"/>
            <a:ext cx="1625766" cy="258128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000" dirty="0" smtClean="0">
                <a:solidFill>
                  <a:srgbClr val="FFFFFF"/>
                </a:solidFill>
                <a:latin typeface="+mj-lt"/>
                <a:cs typeface="Tahoma" pitchFamily="34" charset="0"/>
              </a:rPr>
              <a:t>WWW.ITEDUCATE.COM.UA</a:t>
            </a:r>
            <a:endParaRPr lang="en-JM" sz="1000" dirty="0">
              <a:solidFill>
                <a:srgbClr val="FFFFFF"/>
              </a:solidFill>
              <a:latin typeface="+mj-lt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1540" y="19596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cs typeface="Myriad Arabic" pitchFamily="50" charset="-78"/>
              </a:rPr>
              <a:t>IТ Образование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cs typeface="Myriad Arabic" pitchFamily="50" charset="-78"/>
              </a:rPr>
              <a:t>Для специалистов всех уровней</a:t>
            </a:r>
            <a:r>
              <a:rPr lang="en-US" dirty="0" smtClean="0">
                <a:solidFill>
                  <a:schemeClr val="bg1"/>
                </a:solidFill>
                <a:cs typeface="Myriad Arabic" pitchFamily="50" charset="-78"/>
              </a:rPr>
              <a:t>!</a:t>
            </a:r>
            <a:endParaRPr lang="en-JM" sz="1100" dirty="0">
              <a:solidFill>
                <a:schemeClr val="bg1"/>
              </a:solidFill>
              <a:cs typeface="Myriad Arabic" pitchFamily="50" charset="-7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CSS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Другие 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конструкции </a:t>
            </a:r>
            <a:r>
              <a:rPr lang="ru-RU" sz="1400" b="1" dirty="0">
                <a:solidFill>
                  <a:srgbClr val="ED3645"/>
                </a:solidFill>
                <a:latin typeface="+mn-lt"/>
              </a:rPr>
              <a:t>селекторов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3059832" y="1306781"/>
            <a:ext cx="5544616" cy="3101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Соседний селектор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Необходим для задания стилей для элемента, следующего в коде непосредственно за указанным селектором.</a:t>
            </a:r>
          </a:p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Дочерний селектор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Необходим для задания стиля для элемента, являющегося прямым потомком указанного селектора.</a:t>
            </a:r>
          </a:p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Селектор атрибута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Необходим для задания стиля для селектора, который имеет конкретный атрибут.</a:t>
            </a:r>
          </a:p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Универсальный селектор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Необходим для задания стилей одновременно для всех элементов разметки.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1560" y="1274694"/>
            <a:ext cx="2124236" cy="2648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 smtClean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[title]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        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style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&gt;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666710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5487" y="1676170"/>
            <a:ext cx="2293030" cy="150312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8000" dirty="0" smtClean="0">
                <a:latin typeface="+mn-lt"/>
              </a:rPr>
              <a:t>Q&amp;A</a:t>
            </a:r>
            <a:endParaRPr lang="ru-RU" sz="8000" dirty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26406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/>
          <p:nvPr/>
        </p:nvSpPr>
        <p:spPr>
          <a:xfrm>
            <a:off x="0" y="0"/>
            <a:ext cx="9144000" cy="159482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+mj-lt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455243" y="598376"/>
            <a:ext cx="4152761" cy="88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>КОНТАКТНЫЕ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/>
            </a:r>
            <a:b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</a:b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>ДАННЫЕ</a:t>
            </a:r>
            <a:endParaRPr kumimoji="0" lang="en-JM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Open Sans Semibold" pitchFamily="34" charset="0"/>
              <a:cs typeface="Calibri" pitchFamily="34" charset="0"/>
            </a:endParaRP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3486199" y="627584"/>
            <a:ext cx="2165921" cy="89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IT</a:t>
            </a:r>
            <a:r>
              <a:rPr lang="en-US" sz="1200" dirty="0" smtClean="0">
                <a:solidFill>
                  <a:schemeClr val="bg1"/>
                </a:solidFill>
              </a:rPr>
              <a:t>EA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>
                <a:solidFill>
                  <a:schemeClr val="bg1"/>
                </a:solidFill>
              </a:rPr>
              <a:t>ЖК “Smart House”, ул. Машиностроительная, 41 (м.Берестейская)</a:t>
            </a:r>
            <a:r>
              <a:rPr lang="ru-RU" sz="1200" dirty="0">
                <a:solidFill>
                  <a:schemeClr val="bg1"/>
                </a:solidFill>
              </a:rPr>
              <a:t/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/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бул. Дарницкий, </a:t>
            </a:r>
            <a:r>
              <a:rPr lang="ru-RU" sz="1200" dirty="0" smtClean="0">
                <a:solidFill>
                  <a:schemeClr val="bg1"/>
                </a:solidFill>
              </a:rPr>
              <a:t>8В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03133</a:t>
            </a:r>
            <a:endParaRPr lang="en-JM" sz="1200" dirty="0" smtClean="0">
              <a:solidFill>
                <a:schemeClr val="bg1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970475" y="627584"/>
            <a:ext cx="2093913" cy="7508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+38 044 599 01 79</a:t>
            </a:r>
          </a:p>
          <a:p>
            <a:pPr marL="0" indent="0" eaLnBrk="1" hangingPunct="1">
              <a:buNone/>
            </a:pPr>
            <a:r>
              <a:rPr lang="ru-RU" sz="1200" b="1" dirty="0" smtClean="0">
                <a:solidFill>
                  <a:schemeClr val="bg1"/>
                </a:solidFill>
              </a:rPr>
              <a:t>info@iteducate.com.ua 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www.</a:t>
            </a:r>
            <a:r>
              <a:rPr lang="ru-RU" sz="1200" b="1" dirty="0" err="1" smtClean="0">
                <a:solidFill>
                  <a:schemeClr val="bg1"/>
                </a:solidFill>
              </a:rPr>
              <a:t>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JM" sz="1200" b="1" dirty="0" smtClean="0">
              <a:solidFill>
                <a:schemeClr val="bg1"/>
              </a:solidFill>
            </a:endParaRPr>
          </a:p>
        </p:txBody>
      </p:sp>
      <p:sp>
        <p:nvSpPr>
          <p:cNvPr id="20" name="Text Placeholder 8"/>
          <p:cNvSpPr txBox="1">
            <a:spLocks/>
          </p:cNvSpPr>
          <p:nvPr/>
        </p:nvSpPr>
        <p:spPr bwMode="auto">
          <a:xfrm>
            <a:off x="6193072" y="1379041"/>
            <a:ext cx="3023444" cy="29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JM" sz="1050" dirty="0" smtClean="0">
                <a:solidFill>
                  <a:schemeClr val="bg1"/>
                </a:solidFill>
              </a:rPr>
              <a:t>https://www.facebook.com/</a:t>
            </a:r>
            <a:r>
              <a:rPr lang="en-US" sz="1050" b="1" dirty="0" err="1" smtClean="0">
                <a:solidFill>
                  <a:schemeClr val="bg1"/>
                </a:solidFill>
              </a:rPr>
              <a:t>ITeducate</a:t>
            </a:r>
            <a:endParaRPr lang="en-JM" sz="1050" b="1" dirty="0">
              <a:solidFill>
                <a:schemeClr val="bg1"/>
              </a:solidFill>
            </a:endParaRPr>
          </a:p>
        </p:txBody>
      </p:sp>
      <p:pic>
        <p:nvPicPr>
          <p:cNvPr id="21" name="Picture 22" descr="faceboo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5264" y="1348309"/>
            <a:ext cx="288924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4"/>
          <p:cNvCxnSpPr/>
          <p:nvPr/>
        </p:nvCxnSpPr>
        <p:spPr>
          <a:xfrm>
            <a:off x="5652120" y="627584"/>
            <a:ext cx="0" cy="1008062"/>
          </a:xfrm>
          <a:prstGeom prst="line">
            <a:avLst/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Нижний колонтитул 9"/>
          <p:cNvSpPr>
            <a:spLocks noGrp="1"/>
          </p:cNvSpPr>
          <p:nvPr>
            <p:ph type="ftr" sz="quarter" idx="65"/>
          </p:nvPr>
        </p:nvSpPr>
        <p:spPr>
          <a:xfrm>
            <a:off x="3124202" y="4781551"/>
            <a:ext cx="2895600" cy="274638"/>
          </a:xfrm>
        </p:spPr>
        <p:txBody>
          <a:bodyPr/>
          <a:lstStyle/>
          <a:p>
            <a:pPr>
              <a:defRPr/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</a:rPr>
              <a:t>WWW.ITEDUCATE.COM.UA</a:t>
            </a:r>
            <a:endParaRPr lang="en-JM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4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015856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Позиционирование </a:t>
            </a:r>
            <a:r>
              <a:rPr lang="en-US" sz="2800" b="1" dirty="0" smtClean="0">
                <a:latin typeface="+mj-lt"/>
              </a:rPr>
              <a:t>&lt;div&gt;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Свойство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position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9" y="1306781"/>
            <a:ext cx="8079430" cy="6071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– свойство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отвечающее за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позиционирование блочных элементов. 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Идея позиционирования заключается в вынесении блочного элемента на новый слой по оси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647564" y="4063368"/>
            <a:ext cx="34923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div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style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="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position</a:t>
            </a:r>
            <a:r>
              <a:rPr lang="en-US" sz="11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: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absolute</a:t>
            </a:r>
            <a:r>
              <a:rPr lang="en-US" sz="11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;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"&gt;&lt;/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div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&gt;</a:t>
            </a:r>
            <a:endParaRPr lang="en-US" sz="11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151620" y="2156649"/>
            <a:ext cx="2137868" cy="1685409"/>
            <a:chOff x="2437284" y="2408775"/>
            <a:chExt cx="2010742" cy="1585188"/>
          </a:xfrm>
        </p:grpSpPr>
        <p:cxnSp>
          <p:nvCxnSpPr>
            <p:cNvPr id="17" name="Прямая со стрелкой 8"/>
            <p:cNvCxnSpPr/>
            <p:nvPr/>
          </p:nvCxnSpPr>
          <p:spPr>
            <a:xfrm flipV="1">
              <a:off x="3409392" y="2408775"/>
              <a:ext cx="0" cy="909041"/>
            </a:xfrm>
            <a:prstGeom prst="straightConnector1">
              <a:avLst/>
            </a:prstGeom>
            <a:ln>
              <a:solidFill>
                <a:srgbClr val="7B8F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8"/>
            <p:cNvCxnSpPr/>
            <p:nvPr/>
          </p:nvCxnSpPr>
          <p:spPr>
            <a:xfrm>
              <a:off x="3409392" y="3317817"/>
              <a:ext cx="1038634" cy="514073"/>
            </a:xfrm>
            <a:prstGeom prst="straightConnector1">
              <a:avLst/>
            </a:prstGeom>
            <a:ln>
              <a:solidFill>
                <a:srgbClr val="7B8F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8"/>
            <p:cNvCxnSpPr/>
            <p:nvPr/>
          </p:nvCxnSpPr>
          <p:spPr>
            <a:xfrm flipH="1">
              <a:off x="2437284" y="3317816"/>
              <a:ext cx="972108" cy="611197"/>
            </a:xfrm>
            <a:prstGeom prst="straightConnector1">
              <a:avLst/>
            </a:prstGeom>
            <a:ln>
              <a:solidFill>
                <a:srgbClr val="7B8F9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Parallelogram 22"/>
            <p:cNvSpPr/>
            <p:nvPr/>
          </p:nvSpPr>
          <p:spPr>
            <a:xfrm rot="1619719">
              <a:off x="2905827" y="3375290"/>
              <a:ext cx="972108" cy="618673"/>
            </a:xfrm>
            <a:prstGeom prst="parallelogram">
              <a:avLst>
                <a:gd name="adj" fmla="val 58144"/>
              </a:avLst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arallelogram 28"/>
            <p:cNvSpPr/>
            <p:nvPr/>
          </p:nvSpPr>
          <p:spPr>
            <a:xfrm rot="1619719">
              <a:off x="2843730" y="3126687"/>
              <a:ext cx="972108" cy="618673"/>
            </a:xfrm>
            <a:prstGeom prst="parallelogram">
              <a:avLst>
                <a:gd name="adj" fmla="val 58144"/>
              </a:avLst>
            </a:prstGeom>
            <a:solidFill>
              <a:srgbClr val="92D05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Parallelogram 30"/>
            <p:cNvSpPr/>
            <p:nvPr/>
          </p:nvSpPr>
          <p:spPr>
            <a:xfrm rot="1619719">
              <a:off x="2843730" y="2878084"/>
              <a:ext cx="972108" cy="618673"/>
            </a:xfrm>
            <a:prstGeom prst="parallelogram">
              <a:avLst>
                <a:gd name="adj" fmla="val 58144"/>
              </a:avLst>
            </a:prstGeom>
            <a:solidFill>
              <a:srgbClr val="FF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 Placeholder 5"/>
          <p:cNvSpPr txBox="1">
            <a:spLocks/>
          </p:cNvSpPr>
          <p:nvPr/>
        </p:nvSpPr>
        <p:spPr>
          <a:xfrm>
            <a:off x="3959933" y="2017501"/>
            <a:ext cx="4638972" cy="25344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Возможные значения:</a:t>
            </a:r>
          </a:p>
          <a:p>
            <a:pPr marL="377825" indent="-285750" fontAlgn="auto">
              <a:spcBef>
                <a:spcPts val="200"/>
              </a:spcBef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bsolute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200"/>
              </a:spcBef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elative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200"/>
              </a:spcBef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ixed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200"/>
              </a:spcBef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tatic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2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позиционирования на новой плоскости элемент использует следующие свойства:</a:t>
            </a:r>
          </a:p>
          <a:p>
            <a:pPr marL="377825" indent="-285750" fontAlgn="auto">
              <a:spcBef>
                <a:spcPts val="200"/>
              </a:spcBef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/l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eft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/r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ight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ottom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200"/>
              </a:spcBef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z-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index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3023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Позиционирование </a:t>
            </a:r>
            <a:r>
              <a:rPr lang="en-US" sz="2800" b="1" dirty="0" smtClean="0">
                <a:latin typeface="+mj-lt"/>
              </a:rPr>
              <a:t>&lt;div&gt;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Значения свойства</a:t>
            </a:r>
            <a:r>
              <a:rPr lang="uk-UA" sz="1400" b="1" dirty="0" smtClean="0">
                <a:solidFill>
                  <a:srgbClr val="ED3645"/>
                </a:solidFill>
                <a:latin typeface="+mn-lt"/>
              </a:rPr>
              <a:t> 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position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3029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Значение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absolute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перемещает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блочный элемент по оси z на плоскость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выше.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Место которое он занимал на прежней плоскости, будет свободным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что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повлияет на размещение других элементов.</a:t>
            </a:r>
          </a:p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Значение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relative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говорит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блочному элементу переместиться по оси z на плоскость выше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этом элемент будет позиционироваться относительно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прежнего местоположения,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остальные элементы не будут смещаться, так как место не будет свободно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Значение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fixed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размещает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поверх других, при этом позиционирует его относительно границ окна браузера.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указании абсолютного позиционирования элементов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можно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явно указать плоскость, на которую будет перемещен элемент при помощи свойства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z-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index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766367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CSS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Каскадные таблицы стилей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2519772" y="1306781"/>
            <a:ext cx="6084676" cy="32659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CSS (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Cascading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Style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Sheets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это специальный язык для описания внешнего вида документа, который создан с использованием языка разметки. Этот термин был предложен норвежским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инженером Хокон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Виум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Ли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1994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году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который на данный момент является техническим директором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Opera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Software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Первая версия была принята в 1996 году. В ней были доступны возможности изменения шрифта, цвета, атрибутов текста, выравнивание текста и другие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1998 году вышла версия CSS2, в которой появилась возможность блочной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верстки.</a:t>
            </a:r>
          </a:p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2006 году вышла спецификация CSS3, в которой появилась анимация и возможность использования переменных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1026" name="Picture 2" descr="http://people.opera.com/howcome/2010/ego/hwl-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94" y="1383618"/>
            <a:ext cx="1849262" cy="272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8744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CSS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Способы интеграции CSS в страницы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472100" y="1306781"/>
            <a:ext cx="3132348" cy="32659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Есть три основных способа интегрировать CSS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разметку:</a:t>
            </a:r>
          </a:p>
          <a:p>
            <a:pPr marL="377825" indent="-285750" fontAlgn="auto">
              <a:spcBef>
                <a:spcPts val="9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используя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style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9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используя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тег &lt;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style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&gt;, размещенный в теге &lt;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head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&gt;;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9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через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отдельный файл с расширением .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css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подключенный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 странице.</a:t>
            </a:r>
          </a:p>
        </p:txBody>
      </p:sp>
      <p:sp>
        <p:nvSpPr>
          <p:cNvPr id="3" name="Rectangle 2"/>
          <p:cNvSpPr/>
          <p:nvPr/>
        </p:nvSpPr>
        <p:spPr>
          <a:xfrm>
            <a:off x="647564" y="1673030"/>
            <a:ext cx="4824536" cy="2602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div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style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="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color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"&gt;&lt;/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div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&gt;</a:t>
            </a:r>
            <a:endParaRPr lang="ru-RU" sz="1400" dirty="0" smtClean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ru-RU" sz="1400" dirty="0" smtClean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en-US" sz="1400" dirty="0"/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400" dirty="0" smtClean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4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="StyleSheet.css"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stylesheet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"/&gt;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2934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CSS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Семантика 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CSS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4067944" y="1306781"/>
            <a:ext cx="4536504" cy="3137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качестве селектора может выступать как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тега, отдельный класс, идентификатор либо сложный селектор.</a:t>
            </a:r>
          </a:p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в качестве селектора указано имя тега, то в этом случае все элементы данного тега будут соответствовать данному стилю.</a:t>
            </a:r>
          </a:p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этом, если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внутри этих тегов будут находиться текстовые элементы, они будут наследовать определенные правила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5576" y="1974168"/>
            <a:ext cx="3096344" cy="1705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ru-RU" sz="1400" dirty="0" smtClean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селектор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ru-RU" sz="1400" dirty="0" smtClean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свойство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значение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40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ru-RU" sz="1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свойство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значение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ru-RU" sz="1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свойство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значение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487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CSS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smtClean="0">
                <a:solidFill>
                  <a:srgbClr val="ED3645"/>
                </a:solidFill>
                <a:latin typeface="+mn-lt"/>
              </a:rPr>
              <a:t>Селектор-класс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3779912" y="1306781"/>
            <a:ext cx="4824536" cy="32659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Класс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особенный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вид селектора, которым можно пометить как один, так и несколько элементов.</a:t>
            </a:r>
          </a:p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Чтобы указать селектор класс, в CSS необходимо использовать конструкцию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имяКласса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Чтобы привязать к этому классу элемент, в открывающем теге необходимо указать атрибут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"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имяКласса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"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5576" y="1437694"/>
            <a:ext cx="2476638" cy="3012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.class1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padding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="class1"&gt;&lt;/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="class1"&gt;&lt;/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2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...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093436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CSS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smtClean="0">
                <a:solidFill>
                  <a:srgbClr val="ED3645"/>
                </a:solidFill>
                <a:latin typeface="+mn-lt"/>
              </a:rPr>
              <a:t>Селектор-идентификатор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3491880" y="1306781"/>
            <a:ext cx="5112568" cy="3173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Идентификатор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особенный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вид селектора, которым можно пометить один элемент. По умолчанию предполагается, что элемент с таким селектором на странице один.</a:t>
            </a:r>
          </a:p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Чтобы указать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селектор-идентификатор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CSS,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необходимо использовать конструкцию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имяИдентификатора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Чтобы привязать к этому идентификатору элемент, в открывающем теге необходимо указать атрибут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имяИдентификатора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"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3568" y="1450426"/>
            <a:ext cx="2592288" cy="297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#id1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padding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200px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="id1"&gt;&lt;/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...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296510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CSS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Контекстные селекторы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3311860" y="1306781"/>
            <a:ext cx="5292588" cy="32091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необходимо определить стиль для элемента, вложенного в другой элемент, то лучшим решением является конструкция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вложенных (контекстных)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селекторов.</a:t>
            </a:r>
          </a:p>
          <a:p>
            <a:pPr marL="92075" indent="0" fontAlgn="auto">
              <a:spcBef>
                <a:spcPts val="9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Первым указывается селектор родительского элемента, а вторым селектор дочернего элемента, который будет в него вложен. </a:t>
            </a:r>
          </a:p>
        </p:txBody>
      </p:sp>
      <p:sp>
        <p:nvSpPr>
          <p:cNvPr id="3" name="Rectangle 2"/>
          <p:cNvSpPr/>
          <p:nvPr/>
        </p:nvSpPr>
        <p:spPr>
          <a:xfrm>
            <a:off x="719572" y="1247031"/>
            <a:ext cx="4572000" cy="31462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padding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100px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...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3435713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53872</TotalTime>
  <Words>783</Words>
  <Application>Microsoft Office PowerPoint</Application>
  <PresentationFormat>On-screen Show (16:9)</PresentationFormat>
  <Paragraphs>164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31" baseType="lpstr">
      <vt:lpstr>Open Sans bold</vt:lpstr>
      <vt:lpstr>Nexa Bold</vt:lpstr>
      <vt:lpstr>Myriad Arabic</vt:lpstr>
      <vt:lpstr>Open Sans Semibold</vt:lpstr>
      <vt:lpstr>Franklin Gothic Demi Cond</vt:lpstr>
      <vt:lpstr>Arial</vt:lpstr>
      <vt:lpstr>Times New Roman</vt:lpstr>
      <vt:lpstr>Open Sans Extrabold</vt:lpstr>
      <vt:lpstr>Mission Gothic Black</vt:lpstr>
      <vt:lpstr>Consolas</vt:lpstr>
      <vt:lpstr>Mission Gothic Regular</vt:lpstr>
      <vt:lpstr>Franklin Gothic Book</vt:lpstr>
      <vt:lpstr>Franklin Gothic Medium</vt:lpstr>
      <vt:lpstr>Tahoma</vt:lpstr>
      <vt:lpstr>PT Sans</vt:lpstr>
      <vt:lpstr>Calibri</vt:lpstr>
      <vt:lpstr>Open Sans</vt:lpstr>
      <vt:lpstr>MS PGothic</vt:lpstr>
      <vt:lpstr>Office Theme</vt:lpstr>
      <vt:lpstr>PowerPoint Presentation</vt:lpstr>
      <vt:lpstr>Позиционирование &lt;div&gt;</vt:lpstr>
      <vt:lpstr>Позиционирование &lt;div&gt;</vt:lpstr>
      <vt:lpstr>CSS</vt:lpstr>
      <vt:lpstr>CSS</vt:lpstr>
      <vt:lpstr>CSS</vt:lpstr>
      <vt:lpstr>CSS</vt:lpstr>
      <vt:lpstr>CSS</vt:lpstr>
      <vt:lpstr>CSS</vt:lpstr>
      <vt:lpstr>CSS</vt:lpstr>
      <vt:lpstr>Q&amp;A</vt:lpstr>
      <vt:lpstr>PowerPoint Presentation</vt:lpstr>
    </vt:vector>
  </TitlesOfParts>
  <Company>LIME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Ivan Nicheporuk</cp:lastModifiedBy>
  <cp:revision>919</cp:revision>
  <dcterms:created xsi:type="dcterms:W3CDTF">2013-04-14T18:18:29Z</dcterms:created>
  <dcterms:modified xsi:type="dcterms:W3CDTF">2019-04-22T13:34:35Z</dcterms:modified>
</cp:coreProperties>
</file>